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60" r:id="rId5"/>
    <p:sldId id="258" r:id="rId6"/>
    <p:sldId id="263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C5BC38-C0FF-DDA8-056A-91A539F33256}" v="160" dt="2025-06-25T21:16:47.725"/>
    <p1510:client id="{E72B6A84-C0D6-A243-6260-FDF929AB8A3E}" v="789" dt="2025-06-25T21:05:09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MG5O6cezKA?feature=oembed" TargetMode="Externa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eepai.org/machine-learning-glossary-and-terms/tensor" TargetMode="External"/><Relationship Id="rId3" Type="http://schemas.openxmlformats.org/officeDocument/2006/relationships/hyperlink" Target="https://www.youtube.com/watch?v=lMG5O6cezKA" TargetMode="External"/><Relationship Id="rId7" Type="http://schemas.openxmlformats.org/officeDocument/2006/relationships/hyperlink" Target="https://www.projectpro.io/article/common-applications-of-deep-learning-in-ai/548" TargetMode="External"/><Relationship Id="rId2" Type="http://schemas.openxmlformats.org/officeDocument/2006/relationships/hyperlink" Target="https://machinelearningmastery.com/introduction-to-tensors-for-machine-lear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what-is-a-tensor-in-deep-learning-6dedd95d6507/" TargetMode="External"/><Relationship Id="rId5" Type="http://schemas.openxmlformats.org/officeDocument/2006/relationships/hyperlink" Target="https://www.ibm.com/think/topics/machine-learning" TargetMode="External"/><Relationship Id="rId4" Type="http://schemas.openxmlformats.org/officeDocument/2006/relationships/hyperlink" Target="https://www.geeksforgeeks.org/machine-learning/ml-machine-learn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81C94C-9E30-2CBE-F589-156630DFAB62}"/>
              </a:ext>
            </a:extLst>
          </p:cNvPr>
          <p:cNvSpPr>
            <a:spLocks noGrp="1"/>
          </p:cNvSpPr>
          <p:nvPr/>
        </p:nvSpPr>
        <p:spPr>
          <a:xfrm>
            <a:off x="3419885" y="3184705"/>
            <a:ext cx="5352678" cy="411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0000"/>
                </a:solidFill>
                <a:latin typeface="BatangChe"/>
                <a:ea typeface="BatangChe"/>
              </a:rPr>
              <a:t>Alicia Gonzalez Cruz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C655279-666C-5F67-0781-E465BACCCD6E}"/>
              </a:ext>
            </a:extLst>
          </p:cNvPr>
          <p:cNvSpPr>
            <a:spLocks noGrp="1"/>
          </p:cNvSpPr>
          <p:nvPr/>
        </p:nvSpPr>
        <p:spPr>
          <a:xfrm>
            <a:off x="1576294" y="3235692"/>
            <a:ext cx="4265706" cy="709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4600" b="1">
              <a:solidFill>
                <a:srgbClr val="000000"/>
              </a:solidFill>
              <a:latin typeface="Century Schoolbook"/>
            </a:endParaRPr>
          </a:p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37847CE-6367-20E3-B95C-7A222A982B46}"/>
              </a:ext>
            </a:extLst>
          </p:cNvPr>
          <p:cNvSpPr txBox="1"/>
          <p:nvPr/>
        </p:nvSpPr>
        <p:spPr>
          <a:xfrm>
            <a:off x="5195047" y="3947459"/>
            <a:ext cx="274320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latin typeface="BatangChe"/>
                <a:ea typeface="BatangChe"/>
                <a:cs typeface="Times New Roman"/>
              </a:rPr>
              <a:t>ITAI 2376</a:t>
            </a:r>
            <a:endParaRPr lang="en-US" sz="2400" b="1">
              <a:solidFill>
                <a:srgbClr val="000000"/>
              </a:solidFill>
              <a:latin typeface="BatangChe"/>
              <a:ea typeface="BatangChe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EDD03B2-C313-64CF-C718-8FB6B5703933}"/>
              </a:ext>
            </a:extLst>
          </p:cNvPr>
          <p:cNvSpPr txBox="1"/>
          <p:nvPr/>
        </p:nvSpPr>
        <p:spPr>
          <a:xfrm>
            <a:off x="3875262" y="4620288"/>
            <a:ext cx="443883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baseline="0" dirty="0">
                <a:solidFill>
                  <a:srgbClr val="000000"/>
                </a:solidFill>
                <a:latin typeface="BatangChe"/>
                <a:ea typeface="Times New Roman"/>
                <a:cs typeface="Times New Roman"/>
              </a:rPr>
              <a:t>Prof. Anna Devarakonda</a:t>
            </a:r>
            <a:endParaRPr lang="en-US" sz="2800" b="1">
              <a:solidFill>
                <a:srgbClr val="000000"/>
              </a:solidFill>
              <a:latin typeface="BatangChe"/>
              <a:ea typeface="BatangCh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A0C7F-9EE1-7146-9CC8-5C6D6B7487A4}"/>
              </a:ext>
            </a:extLst>
          </p:cNvPr>
          <p:cNvSpPr txBox="1"/>
          <p:nvPr/>
        </p:nvSpPr>
        <p:spPr>
          <a:xfrm>
            <a:off x="1113589" y="1716504"/>
            <a:ext cx="1008791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 dirty="0">
                <a:solidFill>
                  <a:srgbClr val="000000"/>
                </a:solidFill>
                <a:latin typeface="Broadway"/>
                <a:cs typeface="Times New Roman"/>
              </a:rPr>
              <a:t>Deep Learning - Tensors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F90D6-089B-4F58-7103-9A86CB76E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Broadway"/>
                <a:ea typeface="BatangChe"/>
                <a:cs typeface="Times New Roman"/>
              </a:rPr>
              <a:t>What is Machine Learning?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FCF4F-DB8C-6ADE-68F1-B10A2FD52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510" y="1539299"/>
            <a:ext cx="6331527" cy="232857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BatangChe"/>
                <a:ea typeface="+mn-lt"/>
                <a:cs typeface="+mn-lt"/>
              </a:rPr>
              <a:t>It is when we teach computers to learn from data, like giving them lots of Examples so they can figure things out on their own (without being told every step).</a:t>
            </a:r>
            <a:endParaRPr lang="en-US">
              <a:latin typeface="BatangChe"/>
              <a:ea typeface="BatangChe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600DE-1801-D765-BED8-B1E6164F9897}"/>
              </a:ext>
            </a:extLst>
          </p:cNvPr>
          <p:cNvSpPr txBox="1"/>
          <p:nvPr/>
        </p:nvSpPr>
        <p:spPr>
          <a:xfrm>
            <a:off x="408709" y="4140199"/>
            <a:ext cx="52831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BatangChe"/>
                <a:ea typeface="BatangChe"/>
                <a:cs typeface="Times New Roman"/>
              </a:rPr>
              <a:t>Example: if you show a computer lots of pictures of cats and dogs, it can learn to tell the difference — all by itself!</a:t>
            </a:r>
          </a:p>
        </p:txBody>
      </p:sp>
      <p:pic>
        <p:nvPicPr>
          <p:cNvPr id="5" name="Picture 4" descr="A diagram of a machine learning techniques&#10;&#10;AI-generated content may be incorrect.">
            <a:extLst>
              <a:ext uri="{FF2B5EF4-FFF2-40B4-BE49-F238E27FC236}">
                <a16:creationId xmlns:a16="http://schemas.microsoft.com/office/drawing/2014/main" id="{9F561B87-F3E6-AF0E-97C8-8A5499BB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633168"/>
            <a:ext cx="5807365" cy="3043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275FF-1004-66AC-B1BE-0F62ABBF8F98}"/>
              </a:ext>
            </a:extLst>
          </p:cNvPr>
          <p:cNvSpPr txBox="1"/>
          <p:nvPr/>
        </p:nvSpPr>
        <p:spPr>
          <a:xfrm>
            <a:off x="1861127" y="5440218"/>
            <a:ext cx="930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D42"/>
                </a:solidFill>
                <a:latin typeface="-apple-system"/>
              </a:rPr>
              <a:t>🐱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3F476-B04B-D2B7-44AE-2C33D7D9952A}"/>
              </a:ext>
            </a:extLst>
          </p:cNvPr>
          <p:cNvSpPr txBox="1"/>
          <p:nvPr/>
        </p:nvSpPr>
        <p:spPr>
          <a:xfrm>
            <a:off x="683491" y="5624946"/>
            <a:ext cx="6881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D42"/>
                </a:solidFill>
                <a:latin typeface="-apple-system"/>
              </a:rPr>
              <a:t>💻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AF73E-2D35-7A07-14E0-24D78B895DF1}"/>
              </a:ext>
            </a:extLst>
          </p:cNvPr>
          <p:cNvSpPr txBox="1"/>
          <p:nvPr/>
        </p:nvSpPr>
        <p:spPr>
          <a:xfrm>
            <a:off x="1376218" y="5624946"/>
            <a:ext cx="9536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D42"/>
                </a:solidFill>
                <a:latin typeface="-apple-system"/>
              </a:rPr>
              <a:t>➡️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2DA2B-B449-8E78-3AF8-B17769867342}"/>
              </a:ext>
            </a:extLst>
          </p:cNvPr>
          <p:cNvSpPr txBox="1"/>
          <p:nvPr/>
        </p:nvSpPr>
        <p:spPr>
          <a:xfrm>
            <a:off x="2657764" y="5994400"/>
            <a:ext cx="7804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D42"/>
                </a:solidFill>
                <a:latin typeface="-apple-system"/>
              </a:rPr>
              <a:t>🐶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2E60F-EE6E-F94B-0A09-AED03311774E}"/>
              </a:ext>
            </a:extLst>
          </p:cNvPr>
          <p:cNvSpPr txBox="1"/>
          <p:nvPr/>
        </p:nvSpPr>
        <p:spPr>
          <a:xfrm>
            <a:off x="3292764" y="5624945"/>
            <a:ext cx="711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D42"/>
                </a:solidFill>
                <a:latin typeface="-apple-system"/>
              </a:rPr>
              <a:t>➡️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F4A6DB-11F6-1226-1D48-F918CDEF97B6}"/>
              </a:ext>
            </a:extLst>
          </p:cNvPr>
          <p:cNvSpPr txBox="1"/>
          <p:nvPr/>
        </p:nvSpPr>
        <p:spPr>
          <a:xfrm>
            <a:off x="4008582" y="5440219"/>
            <a:ext cx="11730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D42"/>
                </a:solidFill>
                <a:latin typeface="-apple-system"/>
              </a:rPr>
              <a:t>🐈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0B47A-9B80-9842-F611-0A37C400313E}"/>
              </a:ext>
            </a:extLst>
          </p:cNvPr>
          <p:cNvSpPr txBox="1"/>
          <p:nvPr/>
        </p:nvSpPr>
        <p:spPr>
          <a:xfrm>
            <a:off x="1861127" y="5994399"/>
            <a:ext cx="930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D42"/>
                </a:solidFill>
                <a:latin typeface="-apple-system"/>
              </a:rPr>
              <a:t>🐱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79CDD-7DBD-35DA-6DBB-9C367C69DD8A}"/>
              </a:ext>
            </a:extLst>
          </p:cNvPr>
          <p:cNvSpPr txBox="1"/>
          <p:nvPr/>
        </p:nvSpPr>
        <p:spPr>
          <a:xfrm>
            <a:off x="2657764" y="5440218"/>
            <a:ext cx="7804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D42"/>
                </a:solidFill>
                <a:latin typeface="-apple-system"/>
              </a:rPr>
              <a:t>🐶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1988A-B3B2-5D71-273C-2E6CC396C587}"/>
              </a:ext>
            </a:extLst>
          </p:cNvPr>
          <p:cNvSpPr txBox="1"/>
          <p:nvPr/>
        </p:nvSpPr>
        <p:spPr>
          <a:xfrm>
            <a:off x="4008583" y="5994400"/>
            <a:ext cx="803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D42"/>
                </a:solidFill>
                <a:latin typeface="-apple-system"/>
              </a:rPr>
              <a:t>🐕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1CB450-E393-8ACE-D260-09E25A0796AE}"/>
              </a:ext>
            </a:extLst>
          </p:cNvPr>
          <p:cNvSpPr txBox="1"/>
          <p:nvPr/>
        </p:nvSpPr>
        <p:spPr>
          <a:xfrm>
            <a:off x="4412343" y="5441867"/>
            <a:ext cx="1045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CAT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EE25E-A574-50CA-FEC5-2CD30339BCF7}"/>
              </a:ext>
            </a:extLst>
          </p:cNvPr>
          <p:cNvSpPr txBox="1"/>
          <p:nvPr/>
        </p:nvSpPr>
        <p:spPr>
          <a:xfrm>
            <a:off x="4417621" y="5989781"/>
            <a:ext cx="11321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DOG </a:t>
            </a:r>
          </a:p>
        </p:txBody>
      </p:sp>
    </p:spTree>
    <p:extLst>
      <p:ext uri="{BB962C8B-B14F-4D97-AF65-F5344CB8AC3E}">
        <p14:creationId xmlns:p14="http://schemas.microsoft.com/office/powerpoint/2010/main" val="2034149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C05EE-C555-F9C7-9615-BCD527A84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98" y="363903"/>
            <a:ext cx="5987146" cy="78357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200" b="1" dirty="0">
                <a:latin typeface="Broadway"/>
                <a:ea typeface="BatangChe"/>
                <a:cs typeface="Times New Roman"/>
              </a:rPr>
              <a:t>What is Deep Learning? 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7B4250B-8563-D40C-E320-4D7FB8218328}"/>
              </a:ext>
            </a:extLst>
          </p:cNvPr>
          <p:cNvSpPr/>
          <p:nvPr/>
        </p:nvSpPr>
        <p:spPr>
          <a:xfrm>
            <a:off x="2139408" y="1184696"/>
            <a:ext cx="516747" cy="17222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tangChe"/>
              <a:ea typeface="BatangCh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B3DE3B-A65E-CAAA-6BD3-7AE13AA5652E}"/>
              </a:ext>
            </a:extLst>
          </p:cNvPr>
          <p:cNvSpPr txBox="1"/>
          <p:nvPr/>
        </p:nvSpPr>
        <p:spPr>
          <a:xfrm>
            <a:off x="902690" y="3218931"/>
            <a:ext cx="351322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BatangChe"/>
                <a:ea typeface="BatangChe"/>
                <a:cs typeface="Times New Roman"/>
              </a:rPr>
              <a:t>Deep learning is a special kind of AI where the computer learns by itself from lots of examples. Just like we as humans learn from practice or reading. 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323A0-A5C0-85F0-A88C-E4A32A24B8B0}"/>
              </a:ext>
            </a:extLst>
          </p:cNvPr>
          <p:cNvSpPr txBox="1"/>
          <p:nvPr/>
        </p:nvSpPr>
        <p:spPr>
          <a:xfrm>
            <a:off x="5640839" y="1043711"/>
            <a:ext cx="383570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Broadway"/>
                <a:ea typeface="BatangChe"/>
                <a:cs typeface="Times New Roman"/>
              </a:rPr>
              <a:t>How does it work?</a:t>
            </a:r>
          </a:p>
          <a:p>
            <a:r>
              <a:rPr lang="en-US" dirty="0">
                <a:latin typeface="BatangChe"/>
                <a:ea typeface="BatangChe"/>
                <a:cs typeface="Times New Roman"/>
              </a:rPr>
              <a:t>Deep Learning h</a:t>
            </a:r>
            <a:r>
              <a:rPr lang="en-US" dirty="0">
                <a:latin typeface="BatangChe"/>
                <a:ea typeface="BatangChe"/>
                <a:cs typeface="+mn-lt"/>
              </a:rPr>
              <a:t>elps computers learn and understand things like the human brain, so they can do things like recognize pictures, understand language, and hear speech.</a:t>
            </a:r>
            <a:endParaRPr lang="en-US">
              <a:latin typeface="BatangChe"/>
              <a:ea typeface="BatangChe"/>
            </a:endParaRP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592052D6-2B65-7A97-1A77-733DF781B8CF}"/>
              </a:ext>
            </a:extLst>
          </p:cNvPr>
          <p:cNvSpPr/>
          <p:nvPr/>
        </p:nvSpPr>
        <p:spPr>
          <a:xfrm>
            <a:off x="4607033" y="3407103"/>
            <a:ext cx="2294758" cy="788275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tangChe"/>
              <a:ea typeface="BatangChe"/>
            </a:endParaRP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F8C6A357-6D77-B39A-6545-38590F299822}"/>
              </a:ext>
            </a:extLst>
          </p:cNvPr>
          <p:cNvSpPr/>
          <p:nvPr/>
        </p:nvSpPr>
        <p:spPr>
          <a:xfrm rot="5400000">
            <a:off x="9765860" y="2268483"/>
            <a:ext cx="1296276" cy="1042274"/>
          </a:xfrm>
          <a:prstGeom prst="ben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22AC8A-4FF7-214E-4F27-2B1BBB5E3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437" y="3794361"/>
            <a:ext cx="4283692" cy="255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25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What are Tensors in Deep Learning?">
            <a:hlinkClick r:id="" action="ppaction://media"/>
            <a:extLst>
              <a:ext uri="{FF2B5EF4-FFF2-40B4-BE49-F238E27FC236}">
                <a16:creationId xmlns:a16="http://schemas.microsoft.com/office/drawing/2014/main" id="{98711113-65B3-5201-21DE-E0CED68D873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46769" y="511629"/>
            <a:ext cx="11310937" cy="58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21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D163-F878-7883-57AB-193E8FC2D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15" y="-5086"/>
            <a:ext cx="6329586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Broadway"/>
                <a:ea typeface="BatangChe"/>
                <a:cs typeface="Courier New"/>
              </a:rPr>
              <a:t>What are Tensors? 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846E63-765C-C0D0-10B0-3623DC2F0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8327" y="571067"/>
            <a:ext cx="4391891" cy="224689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A496A2-CDB1-1CBD-F82D-CF6F554F0066}"/>
              </a:ext>
            </a:extLst>
          </p:cNvPr>
          <p:cNvSpPr txBox="1"/>
          <p:nvPr/>
        </p:nvSpPr>
        <p:spPr>
          <a:xfrm>
            <a:off x="181990" y="1117189"/>
            <a:ext cx="633944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BatangChe"/>
                <a:ea typeface="BatangChe"/>
                <a:cs typeface="Courier New"/>
              </a:rPr>
              <a:t>A tensor is just a fancy word for data, like numbers, organized in shapes.</a:t>
            </a:r>
          </a:p>
          <a:p>
            <a:r>
              <a:rPr lang="en-US" sz="2400" dirty="0">
                <a:latin typeface="BatangChe"/>
                <a:ea typeface="BatangChe"/>
                <a:cs typeface="Courier New"/>
              </a:rPr>
              <a:t>You can think of it like boxes or cubes that hold numbers.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2F984-F0DA-07FC-7D09-E8C7D5101588}"/>
              </a:ext>
            </a:extLst>
          </p:cNvPr>
          <p:cNvSpPr txBox="1"/>
          <p:nvPr/>
        </p:nvSpPr>
        <p:spPr>
          <a:xfrm>
            <a:off x="350321" y="3424700"/>
            <a:ext cx="500544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Broadway"/>
                <a:ea typeface="BatangChe"/>
                <a:cs typeface="Courier New"/>
              </a:rPr>
              <a:t>Why Do We Use Tensors in Deep Learning?</a:t>
            </a:r>
          </a:p>
          <a:p>
            <a:r>
              <a:rPr lang="en-US" sz="2400" dirty="0">
                <a:latin typeface="BatangChe"/>
                <a:ea typeface="BatangChe"/>
                <a:cs typeface="Courier New"/>
              </a:rPr>
              <a:t>In deep learning, we give the computer lots of data, like: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BatangChe"/>
                <a:ea typeface="BatangChe"/>
                <a:cs typeface="Courier New"/>
              </a:rPr>
              <a:t>Pictures (as grids of numbers for color)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BatangChe"/>
                <a:ea typeface="BatangChe"/>
                <a:cs typeface="Courier New"/>
              </a:rPr>
              <a:t>Words (as sequences of numbers)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BatangChe"/>
                <a:ea typeface="BatangChe"/>
                <a:cs typeface="Courier New"/>
              </a:rPr>
              <a:t>Sounds (as waves of numbers)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937CF-0AA1-477A-2373-9DFEF6BCF970}"/>
              </a:ext>
            </a:extLst>
          </p:cNvPr>
          <p:cNvSpPr txBox="1"/>
          <p:nvPr/>
        </p:nvSpPr>
        <p:spPr>
          <a:xfrm>
            <a:off x="7485107" y="3759692"/>
            <a:ext cx="33053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Broadway"/>
                <a:ea typeface="BatangChe"/>
                <a:cs typeface="Times New Roman"/>
              </a:rPr>
              <a:t>Why Use Tensors?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5868FE-4BAD-612C-7489-9E8065B6B33D}"/>
              </a:ext>
            </a:extLst>
          </p:cNvPr>
          <p:cNvSpPr txBox="1"/>
          <p:nvPr/>
        </p:nvSpPr>
        <p:spPr>
          <a:xfrm>
            <a:off x="6096000" y="4162302"/>
            <a:ext cx="58980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latin typeface="BatangChe"/>
                <a:ea typeface="BatangChe"/>
                <a:cs typeface="Courier New"/>
              </a:rPr>
              <a:t>Tensors are particularly useful for handling complex data such as images, audio, and text. For example, a color image can be represented as a 3D tensor with dimensions corresponding to height, width, and color channels (red, green, and blue).</a:t>
            </a:r>
          </a:p>
        </p:txBody>
      </p:sp>
    </p:spTree>
    <p:extLst>
      <p:ext uri="{BB962C8B-B14F-4D97-AF65-F5344CB8AC3E}">
        <p14:creationId xmlns:p14="http://schemas.microsoft.com/office/powerpoint/2010/main" val="406501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7329-7B41-0283-F970-2CA3DC7DF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7432" y="1010119"/>
            <a:ext cx="3986517" cy="286481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>
                <a:latin typeface="Broadway"/>
                <a:ea typeface="BatangChe"/>
                <a:cs typeface="Times New Roman"/>
              </a:rPr>
              <a:t>Examples of Tensors:</a:t>
            </a:r>
            <a:endParaRPr lang="en-US" sz="1800" b="1">
              <a:latin typeface="Broadway"/>
              <a:ea typeface="BatangChe"/>
            </a:endParaRPr>
          </a:p>
          <a:p>
            <a:r>
              <a:rPr lang="en-US" sz="1800" dirty="0">
                <a:latin typeface="BatangChe"/>
                <a:ea typeface="BatangChe"/>
                <a:cs typeface="+mn-lt"/>
              </a:rPr>
              <a:t>A single number is a 0D tensor (like a dot).</a:t>
            </a:r>
            <a:endParaRPr lang="en-US" sz="1800">
              <a:latin typeface="BatangChe"/>
              <a:ea typeface="BatangChe"/>
              <a:cs typeface="Times New Roman"/>
            </a:endParaRPr>
          </a:p>
          <a:p>
            <a:r>
              <a:rPr lang="en-US" sz="1800" dirty="0">
                <a:latin typeface="BatangChe"/>
                <a:ea typeface="BatangChe"/>
                <a:cs typeface="+mn-lt"/>
              </a:rPr>
              <a:t>A list of numbers is a 1D tensor (like a line).</a:t>
            </a:r>
            <a:endParaRPr lang="en-US" sz="1800">
              <a:latin typeface="BatangChe"/>
              <a:ea typeface="BatangChe"/>
              <a:cs typeface="Times New Roman"/>
            </a:endParaRPr>
          </a:p>
          <a:p>
            <a:r>
              <a:rPr lang="en-US" sz="1800" dirty="0">
                <a:latin typeface="BatangChe"/>
                <a:ea typeface="BatangChe"/>
                <a:cs typeface="+mn-lt"/>
              </a:rPr>
              <a:t>A table (rows and columns) is a 2D tensor (like a grid).</a:t>
            </a:r>
            <a:endParaRPr lang="en-US" sz="1800">
              <a:latin typeface="BatangChe"/>
              <a:ea typeface="BatangChe"/>
              <a:cs typeface="Times New Roman"/>
            </a:endParaRPr>
          </a:p>
          <a:p>
            <a:r>
              <a:rPr lang="en-US" sz="1800" dirty="0">
                <a:latin typeface="BatangChe"/>
                <a:ea typeface="BatangChe"/>
                <a:cs typeface="+mn-lt"/>
              </a:rPr>
              <a:t>A bunch of tables stacked tog</a:t>
            </a:r>
            <a:r>
              <a:rPr lang="en-US" sz="1600" dirty="0">
                <a:latin typeface="BatangChe"/>
                <a:ea typeface="BatangChe"/>
                <a:cs typeface="+mn-lt"/>
              </a:rPr>
              <a:t>e</a:t>
            </a:r>
            <a:r>
              <a:rPr lang="en-US" sz="1800" dirty="0">
                <a:latin typeface="BatangChe"/>
                <a:ea typeface="BatangChe"/>
                <a:cs typeface="+mn-lt"/>
              </a:rPr>
              <a:t>ther is a 3D tensor (like a cube or block).</a:t>
            </a:r>
            <a:endParaRPr lang="en-US" sz="1800" dirty="0">
              <a:latin typeface="BatangChe"/>
              <a:ea typeface="BatangChe"/>
              <a:cs typeface="Times New Roman"/>
            </a:endParaRPr>
          </a:p>
          <a:p>
            <a:endParaRPr lang="en-US" dirty="0">
              <a:latin typeface="BatangChe"/>
              <a:ea typeface="BatangCh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83E02B-22EA-99DA-89E0-673C35EBE6AC}"/>
              </a:ext>
            </a:extLst>
          </p:cNvPr>
          <p:cNvSpPr txBox="1"/>
          <p:nvPr/>
        </p:nvSpPr>
        <p:spPr>
          <a:xfrm>
            <a:off x="702039" y="352269"/>
            <a:ext cx="5091657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roadway"/>
                <a:ea typeface="BatangChe"/>
                <a:cs typeface="Times New Roman"/>
              </a:rPr>
              <a:t>Why Tensors Matter in AI:</a:t>
            </a:r>
          </a:p>
          <a:p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roadway"/>
                <a:ea typeface="BatangChe"/>
                <a:cs typeface="Times New Roman"/>
              </a:rPr>
              <a:t>"Tensors are how computers see and think about the world."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solidFill>
                  <a:schemeClr val="bg1"/>
                </a:solidFill>
                <a:latin typeface="BatangChe"/>
                <a:ea typeface="BatangChe"/>
                <a:cs typeface="Times New Roman"/>
              </a:rPr>
              <a:t>In games, they help AI see images or understand sounds.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solidFill>
                  <a:schemeClr val="bg1"/>
                </a:solidFill>
                <a:latin typeface="BatangChe"/>
                <a:ea typeface="BatangChe"/>
                <a:cs typeface="Times New Roman"/>
              </a:rPr>
              <a:t>In chatbots, tensors help understand sentences.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solidFill>
                  <a:schemeClr val="bg1"/>
                </a:solidFill>
                <a:latin typeface="BatangChe"/>
                <a:ea typeface="BatangChe"/>
                <a:cs typeface="Times New Roman"/>
              </a:rPr>
              <a:t>In robots, tensors help them see and react.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B8DAC-76CC-3C18-9267-0AAF03BAC756}"/>
              </a:ext>
            </a:extLst>
          </p:cNvPr>
          <p:cNvSpPr txBox="1"/>
          <p:nvPr/>
        </p:nvSpPr>
        <p:spPr>
          <a:xfrm>
            <a:off x="1390873" y="4656230"/>
            <a:ext cx="28956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BatangChe"/>
                <a:ea typeface="BatangChe"/>
                <a:cs typeface="Times New Roman"/>
              </a:rPr>
              <a:t>Think of a tensor like LEGO blocks—you can build simple or super complex stuff by stacking them the right way!</a:t>
            </a:r>
          </a:p>
        </p:txBody>
      </p:sp>
      <p:pic>
        <p:nvPicPr>
          <p:cNvPr id="7" name="Picture 6" descr="LEGO Minecraft 15th Anniversary: 21265 Crafting Table revealed!">
            <a:extLst>
              <a:ext uri="{FF2B5EF4-FFF2-40B4-BE49-F238E27FC236}">
                <a16:creationId xmlns:a16="http://schemas.microsoft.com/office/drawing/2014/main" id="{D197A9F6-C8CD-2644-F453-DB88EDDAA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777" y="4008308"/>
            <a:ext cx="4067331" cy="2588926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DF1CE029-04D5-DF01-9527-F2E30CA875B6}"/>
              </a:ext>
            </a:extLst>
          </p:cNvPr>
          <p:cNvSpPr/>
          <p:nvPr/>
        </p:nvSpPr>
        <p:spPr>
          <a:xfrm>
            <a:off x="5116285" y="5399314"/>
            <a:ext cx="1371600" cy="6096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tangChe"/>
              <a:ea typeface="BatangChe"/>
            </a:endParaRPr>
          </a:p>
        </p:txBody>
      </p:sp>
    </p:spTree>
    <p:extLst>
      <p:ext uri="{BB962C8B-B14F-4D97-AF65-F5344CB8AC3E}">
        <p14:creationId xmlns:p14="http://schemas.microsoft.com/office/powerpoint/2010/main" val="2033602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hine learning - Why the sudden fascination with tensors? - Cross  Validated">
            <a:extLst>
              <a:ext uri="{FF2B5EF4-FFF2-40B4-BE49-F238E27FC236}">
                <a16:creationId xmlns:a16="http://schemas.microsoft.com/office/drawing/2014/main" id="{C44C60EC-EEED-8D1B-F6CD-0620E55B7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96" y="353363"/>
            <a:ext cx="11684207" cy="610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49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69AF-0B61-472B-C994-21F473BBB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9525"/>
            <a:ext cx="2768600" cy="93821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Broadway"/>
                <a:ea typeface="BatangChe"/>
              </a:rPr>
              <a:t>Citations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7E1DE-7FF6-496A-27A4-F60A5BD7A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sz="2000" dirty="0"/>
          </a:p>
          <a:p>
            <a:endParaRPr lang="en-US" sz="2000" dirty="0">
              <a:ea typeface="+mn-lt"/>
              <a:cs typeface="+mn-lt"/>
            </a:endParaRPr>
          </a:p>
          <a:p>
            <a:endParaRPr lang="en-US" sz="2000" dirty="0"/>
          </a:p>
          <a:p>
            <a:endParaRPr lang="en-US" sz="2000" dirty="0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D5454-05B6-A209-EAD9-9DC585C5DDFB}"/>
              </a:ext>
            </a:extLst>
          </p:cNvPr>
          <p:cNvSpPr txBox="1"/>
          <p:nvPr/>
        </p:nvSpPr>
        <p:spPr>
          <a:xfrm>
            <a:off x="114300" y="946150"/>
            <a:ext cx="11061700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Brownlee, J. (2018, February 13). </a:t>
            </a:r>
            <a:r>
              <a:rPr lang="en-US" b="1" i="1" dirty="0">
                <a:latin typeface="Times New Roman"/>
                <a:cs typeface="Times New Roman"/>
              </a:rPr>
              <a:t>A Gentle Introduction to Tensors for Machine Learning with NumPy</a:t>
            </a:r>
            <a:r>
              <a:rPr lang="en-US" b="1" dirty="0">
                <a:latin typeface="Times New Roman"/>
                <a:cs typeface="Times New Roman"/>
              </a:rPr>
              <a:t>. Machine Learning Mastery. </a:t>
            </a:r>
            <a:r>
              <a:rPr lang="en-US" b="1" dirty="0">
                <a:latin typeface="Times New Roman"/>
                <a:cs typeface="Times New Roman"/>
                <a:hlinkClick r:id="rId2"/>
              </a:rPr>
              <a:t>https://machinelearningmastery.com/introduction-to-tensors-for-machine-learning/</a:t>
            </a:r>
            <a:endParaRPr lang="en-US" b="1" dirty="0">
              <a:latin typeface="Times New Roman"/>
              <a:cs typeface="Times New Roman"/>
            </a:endParaRPr>
          </a:p>
          <a:p>
            <a:endParaRPr lang="en-US" b="1" dirty="0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cs typeface="Times New Roman"/>
              </a:rPr>
              <a:t>Deep Learning with Yacine. (2024, July 2). </a:t>
            </a:r>
            <a:r>
              <a:rPr lang="en-US" b="1" i="1" dirty="0">
                <a:latin typeface="Times New Roman"/>
                <a:cs typeface="Times New Roman"/>
              </a:rPr>
              <a:t>What are Tensors in Deep Learning?</a:t>
            </a:r>
            <a:r>
              <a:rPr lang="en-US" b="1" dirty="0">
                <a:latin typeface="Times New Roman"/>
                <a:cs typeface="Times New Roman"/>
              </a:rPr>
              <a:t> YouTube. </a:t>
            </a:r>
            <a:r>
              <a:rPr lang="en-US" b="1" dirty="0">
                <a:latin typeface="Times New Roman"/>
                <a:cs typeface="Times New Roman"/>
                <a:hlinkClick r:id="rId3"/>
              </a:rPr>
              <a:t>https://www.youtube.com/watch?v=lMG5O6cezKA</a:t>
            </a:r>
            <a:endParaRPr lang="en-US" b="1" dirty="0">
              <a:latin typeface="Times New Roman"/>
              <a:cs typeface="Times New Roman"/>
            </a:endParaRPr>
          </a:p>
          <a:p>
            <a:endParaRPr lang="en-US" b="1" dirty="0">
              <a:latin typeface="Times New Roman"/>
              <a:cs typeface="Times New Roman"/>
            </a:endParaRPr>
          </a:p>
          <a:p>
            <a:r>
              <a:rPr lang="en-US" b="1" err="1">
                <a:latin typeface="Times New Roman"/>
                <a:cs typeface="Times New Roman"/>
              </a:rPr>
              <a:t>GeeksforGeeks</a:t>
            </a:r>
            <a:r>
              <a:rPr lang="en-US" b="1" dirty="0">
                <a:latin typeface="Times New Roman"/>
                <a:cs typeface="Times New Roman"/>
              </a:rPr>
              <a:t>. (2018, May). </a:t>
            </a:r>
            <a:r>
              <a:rPr lang="en-US" b="1" i="1" dirty="0">
                <a:latin typeface="Times New Roman"/>
                <a:cs typeface="Times New Roman"/>
              </a:rPr>
              <a:t>What is Machine Learning?</a:t>
            </a:r>
            <a:r>
              <a:rPr lang="en-US" b="1" dirty="0">
                <a:latin typeface="Times New Roman"/>
                <a:cs typeface="Times New Roman"/>
              </a:rPr>
              <a:t> </a:t>
            </a:r>
            <a:r>
              <a:rPr lang="en-US" b="1" err="1">
                <a:latin typeface="Times New Roman"/>
                <a:cs typeface="Times New Roman"/>
              </a:rPr>
              <a:t>GeeksforGeeks</a:t>
            </a:r>
            <a:r>
              <a:rPr lang="en-US" b="1" dirty="0">
                <a:latin typeface="Times New Roman"/>
                <a:cs typeface="Times New Roman"/>
              </a:rPr>
              <a:t>. </a:t>
            </a:r>
            <a:r>
              <a:rPr lang="en-US" b="1" dirty="0">
                <a:latin typeface="Times New Roman"/>
                <a:cs typeface="Times New Roman"/>
                <a:hlinkClick r:id="rId4"/>
              </a:rPr>
              <a:t>https://www.geeksforgeeks.org/machine-learning/ml-machine-learning/</a:t>
            </a:r>
            <a:endParaRPr lang="en-US" b="1" dirty="0">
              <a:latin typeface="Times New Roman"/>
              <a:cs typeface="Times New Roman"/>
            </a:endParaRPr>
          </a:p>
          <a:p>
            <a:endParaRPr lang="en-US" b="1" dirty="0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cs typeface="Times New Roman"/>
              </a:rPr>
              <a:t>IBM. (2021, September 22). </a:t>
            </a:r>
            <a:r>
              <a:rPr lang="en-US" b="1" i="1" dirty="0">
                <a:latin typeface="Times New Roman"/>
                <a:cs typeface="Times New Roman"/>
              </a:rPr>
              <a:t>What Is Machine learning?</a:t>
            </a:r>
            <a:r>
              <a:rPr lang="en-US" b="1" dirty="0">
                <a:latin typeface="Times New Roman"/>
                <a:cs typeface="Times New Roman"/>
              </a:rPr>
              <a:t> Ibm.com; IBM. </a:t>
            </a:r>
            <a:r>
              <a:rPr lang="en-US" b="1" dirty="0">
                <a:latin typeface="Times New Roman"/>
                <a:cs typeface="Times New Roman"/>
                <a:hlinkClick r:id="rId5"/>
              </a:rPr>
              <a:t>https://www.ibm.com/think/topics/machine-learning</a:t>
            </a:r>
            <a:endParaRPr lang="en-US" b="1" dirty="0">
              <a:latin typeface="Times New Roman"/>
              <a:cs typeface="Times New Roman"/>
            </a:endParaRPr>
          </a:p>
          <a:p>
            <a:endParaRPr lang="en-US" b="1" dirty="0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cs typeface="Times New Roman"/>
              </a:rPr>
              <a:t>Labonne, M. (2022, March 29). </a:t>
            </a:r>
            <a:r>
              <a:rPr lang="en-US" b="1" i="1" dirty="0">
                <a:latin typeface="Times New Roman"/>
                <a:cs typeface="Times New Roman"/>
              </a:rPr>
              <a:t>What is a Tensor in Machine Learning? | Towards Data Science</a:t>
            </a:r>
            <a:r>
              <a:rPr lang="en-US" b="1" dirty="0">
                <a:latin typeface="Times New Roman"/>
                <a:cs typeface="Times New Roman"/>
              </a:rPr>
              <a:t>. Towards Data Science. </a:t>
            </a:r>
            <a:r>
              <a:rPr lang="en-US" b="1" dirty="0">
                <a:latin typeface="Times New Roman"/>
                <a:cs typeface="Times New Roman"/>
                <a:hlinkClick r:id="rId6"/>
              </a:rPr>
              <a:t>https://towardsdatascience.com/what-is-a-tensor-in-deep-learning-6dedd95d6507/</a:t>
            </a:r>
            <a:endParaRPr lang="en-US" b="1">
              <a:latin typeface="Times New Roman"/>
              <a:cs typeface="Times New Roman"/>
            </a:endParaRPr>
          </a:p>
          <a:p>
            <a:endParaRPr lang="en-US" b="1" dirty="0">
              <a:latin typeface="Times New Roman"/>
              <a:cs typeface="Times New Roman"/>
            </a:endParaRPr>
          </a:p>
          <a:p>
            <a:r>
              <a:rPr lang="en-US" b="1" err="1">
                <a:latin typeface="Times New Roman"/>
                <a:cs typeface="Times New Roman"/>
              </a:rPr>
              <a:t>ProjectPro</a:t>
            </a:r>
            <a:r>
              <a:rPr lang="en-US" b="1" dirty="0">
                <a:latin typeface="Times New Roman"/>
                <a:cs typeface="Times New Roman"/>
              </a:rPr>
              <a:t>. (2022, January 18). </a:t>
            </a:r>
            <a:r>
              <a:rPr lang="en-US" b="1" i="1" dirty="0">
                <a:latin typeface="Times New Roman"/>
                <a:cs typeface="Times New Roman"/>
              </a:rPr>
              <a:t>10 Deep Learning Applications in Artificial Intelligence</a:t>
            </a:r>
            <a:r>
              <a:rPr lang="en-US" b="1" dirty="0">
                <a:latin typeface="Times New Roman"/>
                <a:cs typeface="Times New Roman"/>
              </a:rPr>
              <a:t>. </a:t>
            </a:r>
            <a:r>
              <a:rPr lang="en-US" b="1" err="1">
                <a:latin typeface="Times New Roman"/>
                <a:cs typeface="Times New Roman"/>
              </a:rPr>
              <a:t>ProjectPro</a:t>
            </a:r>
            <a:r>
              <a:rPr lang="en-US" b="1" dirty="0">
                <a:latin typeface="Times New Roman"/>
                <a:cs typeface="Times New Roman"/>
              </a:rPr>
              <a:t>. </a:t>
            </a:r>
            <a:r>
              <a:rPr lang="en-US" b="1" dirty="0">
                <a:latin typeface="Times New Roman"/>
                <a:cs typeface="Times New Roman"/>
                <a:hlinkClick r:id="rId7"/>
              </a:rPr>
              <a:t>https://www.projectpro.io/article/common-applications-of-deep-learning-in-ai/548</a:t>
            </a:r>
            <a:endParaRPr lang="en-US" b="1"/>
          </a:p>
          <a:p>
            <a:endParaRPr lang="en-US" b="1" dirty="0">
              <a:latin typeface="Times New Roman"/>
              <a:cs typeface="Times New Roman"/>
            </a:endParaRPr>
          </a:p>
          <a:p>
            <a:r>
              <a:rPr lang="en-US" b="1" i="1" dirty="0">
                <a:latin typeface="Times New Roman"/>
                <a:cs typeface="Times New Roman"/>
              </a:rPr>
              <a:t>Tensor</a:t>
            </a:r>
            <a:r>
              <a:rPr lang="en-US" b="1" dirty="0">
                <a:latin typeface="Times New Roman"/>
                <a:cs typeface="Times New Roman"/>
              </a:rPr>
              <a:t>. (2019, May 17). </a:t>
            </a:r>
            <a:r>
              <a:rPr lang="en-US" b="1" err="1">
                <a:latin typeface="Times New Roman"/>
                <a:cs typeface="Times New Roman"/>
              </a:rPr>
              <a:t>DeepAI</a:t>
            </a:r>
            <a:r>
              <a:rPr lang="en-US" b="1" dirty="0">
                <a:latin typeface="Times New Roman"/>
                <a:cs typeface="Times New Roman"/>
              </a:rPr>
              <a:t>. </a:t>
            </a:r>
            <a:r>
              <a:rPr lang="en-US" b="1" dirty="0">
                <a:latin typeface="Times New Roman"/>
                <a:cs typeface="Times New Roman"/>
                <a:hlinkClick r:id="rId8"/>
              </a:rPr>
              <a:t>https://deepai.org/machine-learning-glossary-and-terms/tensor</a:t>
            </a:r>
            <a:endParaRPr lang="en-US" b="1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433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What is Machine Learning? </vt:lpstr>
      <vt:lpstr>PowerPoint Presentation</vt:lpstr>
      <vt:lpstr>PowerPoint Presentation</vt:lpstr>
      <vt:lpstr>What are Tensors? </vt:lpstr>
      <vt:lpstr>PowerPoint Presentation</vt:lpstr>
      <vt:lpstr>PowerPoint Presentation</vt:lpstr>
      <vt:lpstr>Citations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432</cp:revision>
  <dcterms:created xsi:type="dcterms:W3CDTF">2025-06-25T02:51:45Z</dcterms:created>
  <dcterms:modified xsi:type="dcterms:W3CDTF">2025-06-25T21:18:41Z</dcterms:modified>
</cp:coreProperties>
</file>